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6"/>
  </p:notesMasterIdLst>
  <p:handoutMasterIdLst>
    <p:handoutMasterId r:id="rId17"/>
  </p:handoutMasterIdLst>
  <p:sldIdLst>
    <p:sldId id="306" r:id="rId5"/>
    <p:sldId id="307" r:id="rId6"/>
    <p:sldId id="308" r:id="rId7"/>
    <p:sldId id="294" r:id="rId8"/>
    <p:sldId id="315" r:id="rId9"/>
    <p:sldId id="313" r:id="rId10"/>
    <p:sldId id="314" r:id="rId11"/>
    <p:sldId id="316" r:id="rId12"/>
    <p:sldId id="317" r:id="rId13"/>
    <p:sldId id="311" r:id="rId14"/>
    <p:sldId id="31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9/26/2023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9/26/2023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502823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25369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987825"/>
            <a:ext cx="4553712" cy="517249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84977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987825"/>
            <a:ext cx="4553712" cy="517249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84977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 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15430"/>
            <a:ext cx="9486246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838739"/>
            <a:ext cx="2834640" cy="666336"/>
          </a:xfrm>
        </p:spPr>
        <p:txBody>
          <a:bodyPr anchor="ctr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838739"/>
            <a:ext cx="2834640" cy="666336"/>
          </a:xfrm>
        </p:spPr>
        <p:txBody>
          <a:bodyPr anchor="ctr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838739"/>
            <a:ext cx="2834640" cy="66633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,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1719" y="136525"/>
            <a:ext cx="4987412" cy="1555115"/>
          </a:xfrm>
        </p:spPr>
        <p:txBody>
          <a:bodyPr anchor="b"/>
          <a:lstStyle>
            <a:lvl1pPr algn="l">
              <a:defRPr sz="4000" b="0" i="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51717" y="1801368"/>
            <a:ext cx="4987412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83464" y="301752"/>
            <a:ext cx="2459736" cy="2505456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44952" y="301752"/>
            <a:ext cx="2459736" cy="2505456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3464" y="3108960"/>
            <a:ext cx="5221224" cy="3447288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206" y="585216"/>
            <a:ext cx="5103602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3206" y="3127248"/>
            <a:ext cx="5103602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colorfu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357809"/>
            <a:ext cx="6272784" cy="3080335"/>
          </a:xfrm>
        </p:spPr>
        <p:txBody>
          <a:bodyPr anchor="b"/>
          <a:lstStyle>
            <a:lvl1pPr algn="l">
              <a:defRPr sz="5400" b="1" i="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43462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4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anchor="b">
            <a:noAutofit/>
          </a:bodyPr>
          <a:lstStyle>
            <a:lvl1pPr algn="ctr">
              <a:defRPr sz="6000" b="1" i="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38890"/>
            <a:ext cx="9144000" cy="450613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201661"/>
            <a:ext cx="10515600" cy="3975301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300068"/>
            <a:ext cx="4434835" cy="510474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3464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7863840" cy="1325563"/>
          </a:xfrm>
        </p:spPr>
        <p:txBody>
          <a:bodyPr/>
          <a:lstStyle>
            <a:lvl1pPr>
              <a:defRPr sz="4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88843"/>
            <a:ext cx="10515600" cy="1457395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357809"/>
            <a:ext cx="6272784" cy="3080335"/>
          </a:xfrm>
        </p:spPr>
        <p:txBody>
          <a:bodyPr/>
          <a:lstStyle/>
          <a:p>
            <a:r>
              <a:rPr lang="en-US" sz="3600" b="0" i="0" dirty="0">
                <a:solidFill>
                  <a:srgbClr val="F8F9FA"/>
                </a:solidFill>
                <a:effectLst/>
                <a:latin typeface="-apple-system"/>
              </a:rPr>
              <a:t>Project: </a:t>
            </a:r>
            <a:br>
              <a:rPr lang="en-US" sz="36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Data Visualization </a:t>
            </a:r>
            <a:b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and </a:t>
            </a:r>
            <a:b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Dashboards with Tableau</a:t>
            </a:r>
            <a:r>
              <a:rPr lang="en-US" sz="28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/>
          <a:lstStyle/>
          <a:p>
            <a:r>
              <a:rPr lang="en-US" dirty="0"/>
              <a:t>Leonardo Fonseca</a:t>
            </a:r>
          </a:p>
          <a:p>
            <a:r>
              <a:rPr lang="en-US" sz="1600" dirty="0"/>
              <a:t>Sep 26</a:t>
            </a:r>
            <a:r>
              <a:rPr lang="en-US" sz="1600" baseline="30000" dirty="0"/>
              <a:t>th</a:t>
            </a:r>
            <a:r>
              <a:rPr lang="en-US" sz="1600" dirty="0"/>
              <a:t>, 2023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1719" y="136525"/>
            <a:ext cx="4987412" cy="1555115"/>
          </a:xfrm>
        </p:spPr>
        <p:txBody>
          <a:bodyPr/>
          <a:lstStyle/>
          <a:p>
            <a:r>
              <a:rPr lang="en-US" sz="3200" dirty="0"/>
              <a:t>If I have more time...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1717" y="1801368"/>
            <a:ext cx="4987412" cy="47548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Deeper Analysis of Economic Impact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Geospatial Analysis</a:t>
            </a:r>
            <a:endParaRPr lang="en-US" b="1" dirty="0"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Predictive Modeling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Market Segmentation</a:t>
            </a:r>
            <a:endParaRPr lang="en-US" b="1" dirty="0"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Sentiment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International Comparisons</a:t>
            </a:r>
            <a:endParaRPr lang="en-US" dirty="0"/>
          </a:p>
        </p:txBody>
      </p:sp>
      <p:pic>
        <p:nvPicPr>
          <p:cNvPr id="18" name="Picture Placeholder 17" descr="mountains at sunset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77" b="177"/>
          <a:stretch/>
        </p:blipFill>
        <p:spPr>
          <a:xfrm>
            <a:off x="283464" y="301752"/>
            <a:ext cx="2459736" cy="2505456"/>
          </a:xfrm>
        </p:spPr>
      </p:pic>
      <p:pic>
        <p:nvPicPr>
          <p:cNvPr id="20" name="Picture Placeholder 19" descr="mountains at sunset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209" b="209"/>
          <a:stretch/>
        </p:blipFill>
        <p:spPr>
          <a:xfrm>
            <a:off x="3044952" y="301752"/>
            <a:ext cx="2459736" cy="2505456"/>
          </a:xfrm>
        </p:spPr>
      </p:pic>
      <p:pic>
        <p:nvPicPr>
          <p:cNvPr id="22" name="Picture Placeholder 21" descr="mountains under near dusk sky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63" b="63"/>
          <a:stretch/>
        </p:blipFill>
        <p:spPr>
          <a:xfrm>
            <a:off x="283464" y="3108960"/>
            <a:ext cx="5221224" cy="3447288"/>
          </a:xfr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>
          <a:xfrm>
            <a:off x="1777111" y="407499"/>
            <a:ext cx="1952279" cy="1952279"/>
          </a:xfrm>
        </p:spPr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>
          <a:xfrm>
            <a:off x="3528345" y="1972581"/>
            <a:ext cx="2290065" cy="2273502"/>
          </a:xfrm>
        </p:spPr>
      </p:pic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>
          <a:xfrm>
            <a:off x="1092905" y="4018982"/>
            <a:ext cx="3854161" cy="2839018"/>
          </a:xfrm>
        </p:spPr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>
          <a:xfrm>
            <a:off x="5579539" y="4386312"/>
            <a:ext cx="3119293" cy="246281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7D1BD-0CB1-4D98-DB58-EAEA58C268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936" y="585216"/>
            <a:ext cx="5833872" cy="2276856"/>
          </a:xfrm>
        </p:spPr>
        <p:txBody>
          <a:bodyPr/>
          <a:lstStyle/>
          <a:p>
            <a:r>
              <a:rPr lang="en-US" dirty="0"/>
              <a:t>Canada</a:t>
            </a:r>
            <a:br>
              <a:rPr lang="en-US" dirty="0"/>
            </a:br>
            <a:r>
              <a:rPr lang="en-US" dirty="0"/>
              <a:t>housing 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>
          <a:xfrm>
            <a:off x="1366432" y="2530058"/>
            <a:ext cx="3707972" cy="370797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4DEE2-07DB-59B9-E099-E398838F06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/>
          <a:lstStyle/>
          <a:p>
            <a:r>
              <a:rPr lang="en-US" sz="4000" dirty="0"/>
              <a:t>Introduction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Welcome to this presentation, where I will explore key insights into Canada's real estate market using Tableau. The project delves into several crucial questions, each addressing a unique Canadian real estate landscape facet.</a:t>
            </a:r>
            <a:endParaRPr lang="en-US" dirty="0"/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50971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  <a:latin typeface="Söhne"/>
              </a:rPr>
              <a:t>Trends in House Prices Across Canada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DFEA3C-24E2-27AB-76F9-D3F0B1D57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91" y="2073968"/>
            <a:ext cx="4719781" cy="38546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7769A2-40FF-5A31-C34B-06305ADA1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856" y="2073967"/>
            <a:ext cx="5202842" cy="385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8EEE7F-273C-6023-15D6-5285CDBD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64" y="611051"/>
            <a:ext cx="10695968" cy="563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12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Offices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EAF383-B3D9-BD4E-1DF1-955A6B2A5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295" y="1933677"/>
            <a:ext cx="5301410" cy="400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1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House prices and earnings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AFD4A3-3C4E-2602-0A17-0A35D741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29" y="1646238"/>
            <a:ext cx="8481795" cy="51058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29F0C1-749A-8DC4-C15B-B28D9C714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1063" y="1646238"/>
            <a:ext cx="1737511" cy="47400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EC1C04-1FCD-C6F0-B6DD-C422E6C294D3}"/>
              </a:ext>
            </a:extLst>
          </p:cNvPr>
          <p:cNvSpPr txBox="1"/>
          <p:nvPr/>
        </p:nvSpPr>
        <p:spPr>
          <a:xfrm>
            <a:off x="10698336" y="875112"/>
            <a:ext cx="114287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1F2328"/>
                </a:solidFill>
                <a:effectLst/>
                <a:latin typeface="-apple-system"/>
              </a:rPr>
              <a:t>Did people spend more of their earnings in 2014 than they did in 2001?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85722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Impact of Economic Crises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7B64C0-D309-7FE2-F7FF-DDD8BFFA9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39" y="2126611"/>
            <a:ext cx="8009314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7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  <a:latin typeface="Söhne"/>
              </a:rPr>
              <a:t>Predicting Consumer Index from Housing Price Index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4402D47-2D51-CDF4-F865-330CDC39D2DB}"/>
              </a:ext>
            </a:extLst>
          </p:cNvPr>
          <p:cNvGrpSpPr/>
          <p:nvPr/>
        </p:nvGrpSpPr>
        <p:grpSpPr>
          <a:xfrm>
            <a:off x="838200" y="1726569"/>
            <a:ext cx="6163070" cy="4549449"/>
            <a:chOff x="1661088" y="1806900"/>
            <a:chExt cx="9268325" cy="454944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793402-09A0-925C-EC7D-2838B191D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1088" y="1806900"/>
              <a:ext cx="9268325" cy="454944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29B3BD-AEDD-FF26-9B1D-94E9AE78B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6349" y="4185183"/>
              <a:ext cx="4168501" cy="1524132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A1A6ADF-34CB-0E4C-E4CB-208E7FA37940}"/>
              </a:ext>
            </a:extLst>
          </p:cNvPr>
          <p:cNvSpPr txBox="1"/>
          <p:nvPr/>
        </p:nvSpPr>
        <p:spPr>
          <a:xfrm>
            <a:off x="7180772" y="1935665"/>
            <a:ext cx="41730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Strong and highly significant relationship between Total (house and land) and Avg. Index Value.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A unit increase in Total(house and land) predicts an increase in Avg. Index Value.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 Business insight: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This suggests that changes in real estate assets have a considerable impact on the consumer index value, an insight that can be incredibly valuable in the decision-making processes.</a:t>
            </a:r>
          </a:p>
        </p:txBody>
      </p:sp>
    </p:spTree>
    <p:extLst>
      <p:ext uri="{BB962C8B-B14F-4D97-AF65-F5344CB8AC3E}">
        <p14:creationId xmlns:p14="http://schemas.microsoft.com/office/powerpoint/2010/main" val="247845560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EF_V6" id="{B99EEC42-D414-4987-8414-5C338F56E426}" vid="{1FF68F6C-85E3-4376-BFA9-1F6778914A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6331494-2B4C-4D3C-A5D2-BA1DC99CD22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E69D2E8-20DE-4F32-923E-07859F820D7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9275799-781E-48CE-9F54-0C35EC7B47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{96CFF7DA-8782-4AFF-8AA6-4C098CF5CCFC}tf89338750_win32</Template>
  <TotalTime>366</TotalTime>
  <Words>216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Söhne</vt:lpstr>
      <vt:lpstr>Univers</vt:lpstr>
      <vt:lpstr>GradientUnivers</vt:lpstr>
      <vt:lpstr>Project:  Data Visualization  and  Dashboards with Tableau </vt:lpstr>
      <vt:lpstr>Canada housing  data</vt:lpstr>
      <vt:lpstr>Introduction</vt:lpstr>
      <vt:lpstr>Trends in House Prices Across Canada</vt:lpstr>
      <vt:lpstr>PowerPoint Presentation</vt:lpstr>
      <vt:lpstr>Offices</vt:lpstr>
      <vt:lpstr>House prices and earnings</vt:lpstr>
      <vt:lpstr>Impact of Economic Crises</vt:lpstr>
      <vt:lpstr>Predicting Consumer Index from Housing Price Index</vt:lpstr>
      <vt:lpstr>If I have more time...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 Data Visualization  and  Dashboards with Tableau </dc:title>
  <dc:creator>leo.fonseca.canada@gmail.com</dc:creator>
  <cp:lastModifiedBy>leo.fonseca.canada@gmail.com</cp:lastModifiedBy>
  <cp:revision>3</cp:revision>
  <dcterms:created xsi:type="dcterms:W3CDTF">2023-09-26T04:13:33Z</dcterms:created>
  <dcterms:modified xsi:type="dcterms:W3CDTF">2023-09-27T02:21:55Z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